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59" r:id="rId4"/>
    <p:sldId id="266" r:id="rId5"/>
    <p:sldId id="268" r:id="rId6"/>
    <p:sldId id="262" r:id="rId7"/>
    <p:sldId id="269" r:id="rId8"/>
    <p:sldId id="264" r:id="rId9"/>
    <p:sldId id="257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СКО!$C$2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СКО!$C$3:$C$22</c:f>
              <c:numCache>
                <c:formatCode>#,##0</c:formatCode>
                <c:ptCount val="20"/>
                <c:pt idx="0">
                  <c:v>157.8230980036771</c:v>
                </c:pt>
                <c:pt idx="1">
                  <c:v>28.923555236895211</c:v>
                </c:pt>
                <c:pt idx="2">
                  <c:v>136.49875912956841</c:v>
                </c:pt>
                <c:pt idx="3">
                  <c:v>97.474397476429644</c:v>
                </c:pt>
                <c:pt idx="4">
                  <c:v>148.73938534445466</c:v>
                </c:pt>
                <c:pt idx="5">
                  <c:v>144.4391679939971</c:v>
                </c:pt>
                <c:pt idx="6">
                  <c:v>203.34256730131389</c:v>
                </c:pt>
                <c:pt idx="7">
                  <c:v>258.42360379770867</c:v>
                </c:pt>
                <c:pt idx="8">
                  <c:v>441.35226618991203</c:v>
                </c:pt>
                <c:pt idx="9">
                  <c:v>223.98618025657086</c:v>
                </c:pt>
                <c:pt idx="10">
                  <c:v>289.30831920545484</c:v>
                </c:pt>
                <c:pt idx="11">
                  <c:v>188.27566898261782</c:v>
                </c:pt>
                <c:pt idx="12">
                  <c:v>270.27673542228041</c:v>
                </c:pt>
                <c:pt idx="13">
                  <c:v>248.75399690602407</c:v>
                </c:pt>
                <c:pt idx="14">
                  <c:v>557.77912148553025</c:v>
                </c:pt>
                <c:pt idx="15">
                  <c:v>407.66155183363645</c:v>
                </c:pt>
                <c:pt idx="16">
                  <c:v>330.8301192397775</c:v>
                </c:pt>
                <c:pt idx="17">
                  <c:v>2073.0669500098779</c:v>
                </c:pt>
                <c:pt idx="18">
                  <c:v>675.50742705829725</c:v>
                </c:pt>
                <c:pt idx="19">
                  <c:v>2939.7418749327721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910-B49D-0DB77736A654}"/>
            </c:ext>
          </c:extLst>
        </c:ser>
        <c:ser>
          <c:idx val="1"/>
          <c:order val="1"/>
          <c:tx>
            <c:strRef>
              <c:f>СКО!$D$2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A16-4974-AACE-22C9E2EAB35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DC-4910-B49D-0DB77736A65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265-4DD1-BAFE-572A80D1272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F4-424A-8554-40786B912B6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15-4499-92A8-5A4A03BB2AF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A16-4974-AACE-22C9E2EAB356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F4-424A-8554-40786B912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СКО!$D$3:$D$22</c:f>
              <c:numCache>
                <c:formatCode>#,##0</c:formatCode>
                <c:ptCount val="20"/>
                <c:pt idx="0">
                  <c:v>392.7987</c:v>
                </c:pt>
                <c:pt idx="1">
                  <c:v>430.32830000000001</c:v>
                </c:pt>
                <c:pt idx="2">
                  <c:v>484.55709999999999</c:v>
                </c:pt>
                <c:pt idx="3">
                  <c:v>576.16250000000002</c:v>
                </c:pt>
                <c:pt idx="4">
                  <c:v>638.67590000000007</c:v>
                </c:pt>
                <c:pt idx="5">
                  <c:v>713.42880000000002</c:v>
                </c:pt>
                <c:pt idx="6">
                  <c:v>763.32010000000002</c:v>
                </c:pt>
                <c:pt idx="7">
                  <c:v>853.41150000000005</c:v>
                </c:pt>
                <c:pt idx="8">
                  <c:v>872.58960000000002</c:v>
                </c:pt>
                <c:pt idx="9">
                  <c:v>927.56359999999995</c:v>
                </c:pt>
                <c:pt idx="10">
                  <c:v>974.58580000000006</c:v>
                </c:pt>
                <c:pt idx="11">
                  <c:v>980.25250000000005</c:v>
                </c:pt>
                <c:pt idx="12">
                  <c:v>1077.6878000000002</c:v>
                </c:pt>
                <c:pt idx="13">
                  <c:v>1086.4493</c:v>
                </c:pt>
                <c:pt idx="14">
                  <c:v>1199.1593</c:v>
                </c:pt>
                <c:pt idx="15">
                  <c:v>1239.3841</c:v>
                </c:pt>
                <c:pt idx="16">
                  <c:v>1690.8798000000002</c:v>
                </c:pt>
                <c:pt idx="17">
                  <c:v>2647.5419999999999</c:v>
                </c:pt>
                <c:pt idx="18">
                  <c:v>3153.4511000000002</c:v>
                </c:pt>
                <c:pt idx="19">
                  <c:v>5321.6760000000004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C-4910-B49D-0DB7773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821056"/>
        <c:axId val="205822592"/>
      </c:barChart>
      <c:catAx>
        <c:axId val="20582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5822592"/>
        <c:crosses val="autoZero"/>
        <c:auto val="1"/>
        <c:lblAlgn val="ctr"/>
        <c:lblOffset val="100"/>
        <c:tickLblSkip val="1"/>
        <c:noMultiLvlLbl val="0"/>
      </c:catAx>
      <c:valAx>
        <c:axId val="20582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8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(Лист1!$K$19:$K$21,Лист1!$K$23:$K$25)</c:f>
              <c:strCache>
                <c:ptCount val="6"/>
                <c:pt idx="0">
                  <c:v>Строительство</c:v>
                </c:pt>
                <c:pt idx="1">
                  <c:v>Транспорт и складирование</c:v>
                </c:pt>
                <c:pt idx="2">
                  <c:v>Обрабатывающая промышленность</c:v>
                </c:pt>
                <c:pt idx="3">
                  <c:v>Прочие виды услуг</c:v>
                </c:pt>
                <c:pt idx="4">
                  <c:v>Сельское хозяйство</c:v>
                </c:pt>
                <c:pt idx="5">
                  <c:v>Торговля</c:v>
                </c:pt>
              </c:strCache>
              <c:extLst/>
            </c:strRef>
          </c:cat>
          <c:val>
            <c:numRef>
              <c:f>(Лист1!$L$19:$L$21,Лист1!$L$23:$L$25)</c:f>
              <c:numCache>
                <c:formatCode>#,##0</c:formatCode>
                <c:ptCount val="6"/>
                <c:pt idx="0">
                  <c:v>714</c:v>
                </c:pt>
                <c:pt idx="1">
                  <c:v>749</c:v>
                </c:pt>
                <c:pt idx="2">
                  <c:v>1122</c:v>
                </c:pt>
                <c:pt idx="3">
                  <c:v>2736</c:v>
                </c:pt>
                <c:pt idx="4">
                  <c:v>3945</c:v>
                </c:pt>
                <c:pt idx="5">
                  <c:v>6465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2BC-4A08-80C5-316308B2B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46813999"/>
        <c:axId val="1446821679"/>
      </c:barChart>
      <c:catAx>
        <c:axId val="1446813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446821679"/>
        <c:crosses val="autoZero"/>
        <c:auto val="1"/>
        <c:lblAlgn val="ctr"/>
        <c:lblOffset val="100"/>
        <c:noMultiLvlLbl val="0"/>
      </c:catAx>
      <c:valAx>
        <c:axId val="1446821679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446813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15-488A-A9A1-D1880BE35D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70-4EDF-B991-E889EA12816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0FC-4BCC-BB34-62903FA5283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A-418C-8C99-08D6A3BAB463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149-4911-A75D-A52B60272DF4}"/>
              </c:ext>
            </c:extLst>
          </c:dPt>
          <c:dLbls>
            <c:dLbl>
              <c:idx val="9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70-4EDF-B991-E889EA128168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149-4911-A75D-A52B60272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СКО!$B$25:$B$44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Кызылординская</c:v>
                </c:pt>
                <c:pt idx="4">
                  <c:v>г. Шымкент</c:v>
                </c:pt>
                <c:pt idx="5">
                  <c:v>Алматинская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Мангистауская</c:v>
                </c:pt>
                <c:pt idx="9">
                  <c:v>Актюбинская </c:v>
                </c:pt>
                <c:pt idx="10">
                  <c:v>Костанайская</c:v>
                </c:pt>
                <c:pt idx="11">
                  <c:v>Абай</c:v>
                </c:pt>
                <c:pt idx="12">
                  <c:v>Павлодарская</c:v>
                </c:pt>
                <c:pt idx="13">
                  <c:v>Карагандинская</c:v>
                </c:pt>
                <c:pt idx="14">
                  <c:v>ВКО</c:v>
                </c:pt>
                <c:pt idx="15">
                  <c:v>ЗКО</c:v>
                </c:pt>
                <c:pt idx="16">
                  <c:v>г. Астана</c:v>
                </c:pt>
                <c:pt idx="17">
                  <c:v>Ұлытау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СКО!$C$25:$C$44</c:f>
              <c:numCache>
                <c:formatCode>_-* #\ ##0_-;\-* #\ ##0_-;_-* "-"??_-;_-@_-</c:formatCode>
                <c:ptCount val="20"/>
                <c:pt idx="0">
                  <c:v>960.9</c:v>
                </c:pt>
                <c:pt idx="1">
                  <c:v>1159.8</c:v>
                </c:pt>
                <c:pt idx="2">
                  <c:v>1250.7</c:v>
                </c:pt>
                <c:pt idx="3">
                  <c:v>1518.3</c:v>
                </c:pt>
                <c:pt idx="4">
                  <c:v>1579.3</c:v>
                </c:pt>
                <c:pt idx="5">
                  <c:v>1735.4</c:v>
                </c:pt>
                <c:pt idx="6">
                  <c:v>2035</c:v>
                </c:pt>
                <c:pt idx="7">
                  <c:v>2150.5</c:v>
                </c:pt>
                <c:pt idx="8">
                  <c:v>2401.6</c:v>
                </c:pt>
                <c:pt idx="9">
                  <c:v>2544.4</c:v>
                </c:pt>
                <c:pt idx="10">
                  <c:v>2609.5</c:v>
                </c:pt>
                <c:pt idx="11">
                  <c:v>2609.6999999999998</c:v>
                </c:pt>
                <c:pt idx="12">
                  <c:v>2888.2</c:v>
                </c:pt>
                <c:pt idx="13">
                  <c:v>3307.9</c:v>
                </c:pt>
                <c:pt idx="14">
                  <c:v>3319.9</c:v>
                </c:pt>
                <c:pt idx="15">
                  <c:v>3967.6</c:v>
                </c:pt>
                <c:pt idx="16">
                  <c:v>4080.4</c:v>
                </c:pt>
                <c:pt idx="17">
                  <c:v>4313.2</c:v>
                </c:pt>
                <c:pt idx="18">
                  <c:v>5283.4</c:v>
                </c:pt>
                <c:pt idx="19">
                  <c:v>9927.4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88A-A9A1-D1880BE3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40960"/>
        <c:axId val="206842496"/>
      </c:barChart>
      <c:catAx>
        <c:axId val="2068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6842496"/>
        <c:crosses val="autoZero"/>
        <c:auto val="1"/>
        <c:lblAlgn val="ctr"/>
        <c:lblOffset val="100"/>
        <c:tickLblSkip val="1"/>
        <c:noMultiLvlLbl val="0"/>
      </c:catAx>
      <c:valAx>
        <c:axId val="20684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2068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C2-40F8-8BF0-9392A9C04B7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25-4225-921C-CD21CF5F8B7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3C-47F6-941A-F486B6383CF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E9-4068-B595-2919717DE24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FD-4A0F-AFD7-1651369CF8E0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C2-40F8-8BF0-9392A9C04B75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E9-4068-B595-2919717DE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СКО!$B$49:$B$69</c:f>
              <c:strCache>
                <c:ptCount val="21"/>
                <c:pt idx="0">
                  <c:v>КГД МФ РК</c:v>
                </c:pt>
                <c:pt idx="1">
                  <c:v>Акмолинская</c:v>
                </c:pt>
                <c:pt idx="2">
                  <c:v>СКО</c:v>
                </c:pt>
                <c:pt idx="3">
                  <c:v>Жамбылская</c:v>
                </c:pt>
                <c:pt idx="4">
                  <c:v>ВКО</c:v>
                </c:pt>
                <c:pt idx="5">
                  <c:v>Жетісу</c:v>
                </c:pt>
                <c:pt idx="6">
                  <c:v>Ұлытау</c:v>
                </c:pt>
                <c:pt idx="7">
                  <c:v>Кызылординская</c:v>
                </c:pt>
                <c:pt idx="8">
                  <c:v>Костанайская</c:v>
                </c:pt>
                <c:pt idx="9">
                  <c:v>Абай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г. Шымкент</c:v>
                </c:pt>
                <c:pt idx="13">
                  <c:v>Карагандинская</c:v>
                </c:pt>
                <c:pt idx="14">
                  <c:v>Мангистауская</c:v>
                </c:pt>
                <c:pt idx="15">
                  <c:v>Павлодарская</c:v>
                </c:pt>
                <c:pt idx="16">
                  <c:v>Туркестанская</c:v>
                </c:pt>
                <c:pt idx="17">
                  <c:v>Алматинская</c:v>
                </c:pt>
                <c:pt idx="18">
                  <c:v>Атырауская</c:v>
                </c:pt>
                <c:pt idx="19">
                  <c:v>г.Астана</c:v>
                </c:pt>
                <c:pt idx="20">
                  <c:v>г.Алматы</c:v>
                </c:pt>
              </c:strCache>
            </c:strRef>
          </c:cat>
          <c:val>
            <c:numRef>
              <c:f>СКО!$C$49:$C$69</c:f>
              <c:numCache>
                <c:formatCode>#\ ##0.0</c:formatCode>
                <c:ptCount val="21"/>
                <c:pt idx="0">
                  <c:v>251.38433699999999</c:v>
                </c:pt>
                <c:pt idx="1">
                  <c:v>224.79990799999999</c:v>
                </c:pt>
                <c:pt idx="2">
                  <c:v>91.860145000000003</c:v>
                </c:pt>
                <c:pt idx="3">
                  <c:v>119.35994700000001</c:v>
                </c:pt>
                <c:pt idx="4">
                  <c:v>126.932434</c:v>
                </c:pt>
                <c:pt idx="5">
                  <c:v>139.961624</c:v>
                </c:pt>
                <c:pt idx="6">
                  <c:v>140.00418100000002</c:v>
                </c:pt>
                <c:pt idx="7">
                  <c:v>157.874515</c:v>
                </c:pt>
                <c:pt idx="8">
                  <c:v>191.402896</c:v>
                </c:pt>
                <c:pt idx="9">
                  <c:v>192.55451600000001</c:v>
                </c:pt>
                <c:pt idx="10">
                  <c:v>239.89630300000002</c:v>
                </c:pt>
                <c:pt idx="11">
                  <c:v>293.52302299999997</c:v>
                </c:pt>
                <c:pt idx="12">
                  <c:v>294.62834000000004</c:v>
                </c:pt>
                <c:pt idx="13">
                  <c:v>305.56912800000003</c:v>
                </c:pt>
                <c:pt idx="14">
                  <c:v>308.85713500000003</c:v>
                </c:pt>
                <c:pt idx="15">
                  <c:v>338.43663400000003</c:v>
                </c:pt>
                <c:pt idx="16">
                  <c:v>379.10386999999997</c:v>
                </c:pt>
                <c:pt idx="17">
                  <c:v>503.28376400000002</c:v>
                </c:pt>
                <c:pt idx="18">
                  <c:v>1049.132861</c:v>
                </c:pt>
                <c:pt idx="19">
                  <c:v>1608.671683</c:v>
                </c:pt>
                <c:pt idx="20">
                  <c:v>2649.541671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D-4A0F-AFD7-1651369C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86400"/>
        <c:axId val="206887936"/>
      </c:barChart>
      <c:catAx>
        <c:axId val="20688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6887936"/>
        <c:crosses val="autoZero"/>
        <c:auto val="1"/>
        <c:lblAlgn val="ctr"/>
        <c:lblOffset val="100"/>
        <c:tickLblSkip val="1"/>
        <c:noMultiLvlLbl val="0"/>
      </c:catAx>
      <c:valAx>
        <c:axId val="206887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20688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Рабочая сила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Лист1!$F$5:$F$7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Лист1!$G$5:$G$7</c:f>
              <c:numCache>
                <c:formatCode>###\ ###\ ###\ ###\ ##0</c:formatCode>
                <c:ptCount val="3"/>
                <c:pt idx="0">
                  <c:v>105349</c:v>
                </c:pt>
                <c:pt idx="1">
                  <c:v>105317</c:v>
                </c:pt>
                <c:pt idx="2">
                  <c:v>99471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0-4685-A337-C555DFD1356E}"/>
            </c:ext>
          </c:extLst>
        </c:ser>
        <c:ser>
          <c:idx val="1"/>
          <c:order val="1"/>
          <c:tx>
            <c:v>Нерабочая сила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Лист1!$F$5:$F$7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Лист1!$H$5:$H$7</c:f>
              <c:numCache>
                <c:formatCode>###\ ###\ ###\ ###\ ##0</c:formatCode>
                <c:ptCount val="3"/>
                <c:pt idx="0">
                  <c:v>50735</c:v>
                </c:pt>
                <c:pt idx="1">
                  <c:v>50445</c:v>
                </c:pt>
                <c:pt idx="2">
                  <c:v>56727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F0-4685-A337-C555DFD13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6362704"/>
        <c:axId val="1186366544"/>
      </c:barChart>
      <c:catAx>
        <c:axId val="118636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186366544"/>
        <c:crosses val="autoZero"/>
        <c:auto val="1"/>
        <c:lblAlgn val="ctr"/>
        <c:lblOffset val="100"/>
        <c:noMultiLvlLbl val="0"/>
      </c:catAx>
      <c:valAx>
        <c:axId val="1186366544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118636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Занятые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Лист1!$F$11:$F$13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Лист1!$G$11:$G$13</c:f>
              <c:numCache>
                <c:formatCode>###\ ###\ ###\ ###\ ##0</c:formatCode>
                <c:ptCount val="3"/>
                <c:pt idx="0">
                  <c:v>100859</c:v>
                </c:pt>
                <c:pt idx="1">
                  <c:v>100933</c:v>
                </c:pt>
                <c:pt idx="2">
                  <c:v>95297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9-4E8D-9E34-1FC198AA6B59}"/>
            </c:ext>
          </c:extLst>
        </c:ser>
        <c:ser>
          <c:idx val="1"/>
          <c:order val="1"/>
          <c:tx>
            <c:v>Безработные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Лист1!$F$11:$F$13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Лист1!$H$11:$H$13</c:f>
              <c:numCache>
                <c:formatCode>###\ ###\ ###\ ###\ ##0</c:formatCode>
                <c:ptCount val="3"/>
                <c:pt idx="0">
                  <c:v>4490</c:v>
                </c:pt>
                <c:pt idx="1">
                  <c:v>4384</c:v>
                </c:pt>
                <c:pt idx="2">
                  <c:v>4174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9-4E8D-9E34-1FC198AA6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13632"/>
        <c:axId val="105623232"/>
      </c:barChart>
      <c:catAx>
        <c:axId val="10561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05623232"/>
        <c:crosses val="autoZero"/>
        <c:auto val="1"/>
        <c:lblAlgn val="ctr"/>
        <c:lblOffset val="100"/>
        <c:noMultiLvlLbl val="0"/>
      </c:catAx>
      <c:valAx>
        <c:axId val="105623232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10561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Наемные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Лист1!$F$17:$F$19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Лист1!$G$17:$G$19</c:f>
              <c:numCache>
                <c:formatCode>###\ ###\ ###\ ###\ ##0</c:formatCode>
                <c:ptCount val="3"/>
                <c:pt idx="0">
                  <c:v>92607</c:v>
                </c:pt>
                <c:pt idx="1">
                  <c:v>92608</c:v>
                </c:pt>
                <c:pt idx="2">
                  <c:v>89832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3-46DE-A54F-5EA95A91D089}"/>
            </c:ext>
          </c:extLst>
        </c:ser>
        <c:ser>
          <c:idx val="1"/>
          <c:order val="1"/>
          <c:tx>
            <c:v>Самозанятые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Лист1!$F$17:$F$19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Лист1!$H$17:$H$19</c:f>
              <c:numCache>
                <c:formatCode>###\ ###\ ###\ ###\ ##0</c:formatCode>
                <c:ptCount val="3"/>
                <c:pt idx="0">
                  <c:v>8252</c:v>
                </c:pt>
                <c:pt idx="1">
                  <c:v>8325</c:v>
                </c:pt>
                <c:pt idx="2">
                  <c:v>5465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3-46DE-A54F-5EA95A91D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14944"/>
        <c:axId val="15813984"/>
      </c:barChart>
      <c:catAx>
        <c:axId val="1581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5813984"/>
        <c:crosses val="autoZero"/>
        <c:auto val="1"/>
        <c:lblAlgn val="ctr"/>
        <c:lblOffset val="100"/>
        <c:noMultiLvlLbl val="0"/>
      </c:catAx>
      <c:valAx>
        <c:axId val="15813984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158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04-49B2-8767-569DFB3F52C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04-49B2-8767-569DFB3F52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Лист1!$F$23:$F$24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Лист1!$G$23:$G$24</c:f>
              <c:numCache>
                <c:formatCode>###\ ###\ ###\ ###\ ##0</c:formatCode>
                <c:ptCount val="2"/>
                <c:pt idx="0">
                  <c:v>74515</c:v>
                </c:pt>
                <c:pt idx="1">
                  <c:v>20782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04-49B2-8767-569DFB3F5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3-4307-BFC9-A2EEAF6D995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3-4307-BFC9-A2EEAF6D995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C3-4307-BFC9-A2EEAF6D995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C3-4307-BFC9-A2EEAF6D9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Лист1!$F$27:$F$28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Лист1!$G$27:$G$28</c:f>
              <c:numCache>
                <c:formatCode>###\ ###\ ###\ ###\ ##0</c:formatCode>
                <c:ptCount val="2"/>
                <c:pt idx="0">
                  <c:v>4066</c:v>
                </c:pt>
                <c:pt idx="1">
                  <c:v>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C3-4307-BFC9-A2EEAF6D9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Лист1!$K$7:$K$25</c:f>
              <c:strCache>
                <c:ptCount val="19"/>
                <c:pt idx="0">
                  <c:v>Электроснабжение</c:v>
                </c:pt>
                <c:pt idx="1">
                  <c:v>Фин. и страховая деятельность</c:v>
                </c:pt>
                <c:pt idx="2">
                  <c:v>Водоснабжение</c:v>
                </c:pt>
                <c:pt idx="3">
                  <c:v>Горнодобывающая промышленность</c:v>
                </c:pt>
                <c:pt idx="4">
                  <c:v>Информация и связь</c:v>
                </c:pt>
                <c:pt idx="5">
                  <c:v>Медицина</c:v>
                </c:pt>
                <c:pt idx="6">
                  <c:v>Искусство, развлечения и отдых</c:v>
                </c:pt>
                <c:pt idx="7">
                  <c:v>Образование</c:v>
                </c:pt>
                <c:pt idx="8">
                  <c:v>Проф., научная и тех. деятельность</c:v>
                </c:pt>
                <c:pt idx="9">
                  <c:v>Адм. обслуживание</c:v>
                </c:pt>
                <c:pt idx="10">
                  <c:v>Услуги по проживанию и питанию</c:v>
                </c:pt>
                <c:pt idx="11">
                  <c:v>Операции с недвижимым имуществом</c:v>
                </c:pt>
                <c:pt idx="12">
                  <c:v>Строительство</c:v>
                </c:pt>
                <c:pt idx="13">
                  <c:v>Транспорт и складирование</c:v>
                </c:pt>
                <c:pt idx="14">
                  <c:v>Обрабатывающая промышленность</c:v>
                </c:pt>
                <c:pt idx="15">
                  <c:v>Промышленность</c:v>
                </c:pt>
                <c:pt idx="16">
                  <c:v>Прочие виды услуг</c:v>
                </c:pt>
                <c:pt idx="17">
                  <c:v>Сельское хозяйство</c:v>
                </c:pt>
                <c:pt idx="18">
                  <c:v>Торговля</c:v>
                </c:pt>
              </c:strCache>
            </c:strRef>
          </c:cat>
          <c:val>
            <c:numRef>
              <c:f>Лист1!$L$7:$L$25</c:f>
              <c:numCache>
                <c:formatCode>#,##0</c:formatCode>
                <c:ptCount val="19"/>
                <c:pt idx="0">
                  <c:v>15</c:v>
                </c:pt>
                <c:pt idx="1">
                  <c:v>23</c:v>
                </c:pt>
                <c:pt idx="2">
                  <c:v>38</c:v>
                </c:pt>
                <c:pt idx="3">
                  <c:v>49</c:v>
                </c:pt>
                <c:pt idx="4">
                  <c:v>107</c:v>
                </c:pt>
                <c:pt idx="5">
                  <c:v>137</c:v>
                </c:pt>
                <c:pt idx="6">
                  <c:v>193</c:v>
                </c:pt>
                <c:pt idx="7">
                  <c:v>268</c:v>
                </c:pt>
                <c:pt idx="8">
                  <c:v>300</c:v>
                </c:pt>
                <c:pt idx="9">
                  <c:v>341</c:v>
                </c:pt>
                <c:pt idx="10">
                  <c:v>396</c:v>
                </c:pt>
                <c:pt idx="11">
                  <c:v>705</c:v>
                </c:pt>
                <c:pt idx="12">
                  <c:v>714</c:v>
                </c:pt>
                <c:pt idx="13">
                  <c:v>749</c:v>
                </c:pt>
                <c:pt idx="14">
                  <c:v>1122</c:v>
                </c:pt>
                <c:pt idx="15">
                  <c:v>1224</c:v>
                </c:pt>
                <c:pt idx="16">
                  <c:v>2736</c:v>
                </c:pt>
                <c:pt idx="17">
                  <c:v>3945</c:v>
                </c:pt>
                <c:pt idx="18">
                  <c:v>6465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5-4BEB-9EC2-AE6D79019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5155023"/>
        <c:axId val="1295148303"/>
      </c:barChart>
      <c:catAx>
        <c:axId val="1295155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95148303"/>
        <c:crosses val="autoZero"/>
        <c:auto val="1"/>
        <c:lblAlgn val="ctr"/>
        <c:lblOffset val="100"/>
        <c:noMultiLvlLbl val="0"/>
      </c:catAx>
      <c:valAx>
        <c:axId val="129514830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9515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BF272-B1FB-487B-9EB3-AA8121FFB409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567FA-8295-44FD-AAD6-49298326CA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21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E49C8-113D-4E41-8E7C-CAF4672AEBE0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402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D3C7B-B5E6-33EF-F185-EE82807E8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2B2FC9-C8F9-49DD-270D-5B0BE44B5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42206-5A54-152B-44B4-FFB8C017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08BF7-D713-5075-A6B4-613934FB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762CF-8FC2-A341-CF8D-9BC5AB04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318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24228-36E5-09B7-BC2E-7F4CB9C7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AB46D5-3514-D082-73F3-E8849B665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DBF0A-1888-8C9B-EDA9-AA59CC00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0B2D59-4DBE-F429-B0CC-EAB8BF29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E40C4-517D-062D-B234-A7FC77D7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60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A972BF-784D-9499-904A-39CD42055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D6C7F1-F770-5D0B-A420-1E40CEB92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2D97-DC73-D27A-0EA4-1A4249A3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D5BD13-8CFE-6D9C-44E2-6912DF40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6ED2E-3EA3-5433-0928-A0C71401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432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6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A3A07-F245-0FE4-BA2A-A3612196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B62DD-3EBA-2368-4E5D-E461924FF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A3080-1993-A5FA-5A54-927F0C14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628B4-5D1E-6A4B-C681-64BFDC86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D7E6D-7A1C-8128-0485-35ECD99D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693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6E5E3-3C68-B6BA-2C6D-388E9BAC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576E71-94C8-8B0E-B0EA-1B8FACC3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5229F-2412-D6E7-2A16-B856FF75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7F74D-272D-0A9E-6ACE-ACC03398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79C64-1E1B-9CDD-53AF-5269EB18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21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969AD-6647-467C-4159-9C9B92CA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DE90D-CF76-532F-77F0-8F25DCD33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6914F9-F10C-4957-2C5F-61088027B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F5E593-78A0-10D1-FC8C-054DCA26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8C9FB8-A979-C3BA-2AEF-56B7D520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0F8693-0C6C-401F-4584-FEEC11ED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819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5A5FA-3591-CDAE-0F87-59E962F6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01220-25AE-9404-6925-39561998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559BC1-1814-88B1-3F3E-AE5F4BE87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5D4141-6C09-4BFD-02B6-99C900A47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99869F-433E-67E3-C6A9-8DEF4530B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000AF6-F932-73CD-60FC-6A6DBA07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3D85AB-DF9E-5AE5-4341-72624FBE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B76BF7-6040-B2E2-5A88-18FA42F6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215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5EC73-7E93-940C-4621-986A2CA1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91F14-D8D1-0C7B-3414-9DE3C158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5FB554-8FBA-6A66-D200-8F3D4116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482920-03DC-4F58-A0CF-49AE8981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674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AD8447-896E-5762-580C-16F6C673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E2B641-BEFC-B3D7-2ECF-E1AAEB25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BA7022-5786-91B5-94F8-4A4A21DE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6762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EFBAA-ACCF-AEAB-9A0B-33916007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F7417-F56B-E895-B5A2-00E276944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A26C65-EB20-D49A-22AB-32CAF054F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97AE13-1065-28ED-4E1F-34C57941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FBF30-F42A-B42F-033D-15F425C8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5A9B7-0D29-EE91-E04F-80C0FB52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167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F60F2-B2B2-1D14-D8FE-01C4C53E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EC6D02-AF9E-5ECB-2860-C45857EBD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921D22-3AB0-3FD6-465A-36815946B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09737C-DC73-AB67-3EC3-E933D76B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3A505-347B-8963-95A2-AABC49D5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B204E-23B8-F831-9321-FC044D20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67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101B9-0A07-15BD-3395-4D7A3B05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40B97E-29E4-FEEA-0E7F-25B07AA7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004979-4DF5-3928-BB02-B602C992A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AABC0-1E22-49D8-9222-552D939D0DEF}" type="datetimeFigureOut">
              <a:rPr lang="ru-KZ" smtClean="0"/>
              <a:t>08.08.2024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6193F-BD0F-0B80-6743-33A10197E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E8C6A-20A5-16C6-70B8-11DA7044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77F07-3EB4-4B9E-9018-B30DA09F4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54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hyperlink" Target="https://www.stat.gov.kz/" TargetMode="External"/><Relationship Id="rId7" Type="http://schemas.openxmlformats.org/officeDocument/2006/relationships/chart" Target="../charts/chart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hyperlink" Target="https://www.stat.gov.kz/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hyperlink" Target="https://www.stat.gov.kz/" TargetMode="Externa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3058607"/>
            <a:ext cx="720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области</a:t>
            </a: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Ұлытау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>
                <a:solidFill>
                  <a:prstClr val="white"/>
                </a:solidFill>
                <a:latin typeface="Arial Narrow" panose="020B0606020202030204" pitchFamily="34" charset="0"/>
              </a:rPr>
              <a:t>Июль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2024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7000074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Область Ұлытау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310606"/>
            <a:ext cx="5198486" cy="2681259"/>
            <a:chOff x="844062" y="787101"/>
            <a:chExt cx="10163908" cy="5349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787101"/>
              <a:ext cx="10163908" cy="5349929"/>
              <a:chOff x="852854" y="554322"/>
              <a:chExt cx="10420815" cy="6125201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554322"/>
                <a:ext cx="10420815" cy="6125201"/>
                <a:chOff x="450705" y="605271"/>
                <a:chExt cx="10910887" cy="6109421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6" y="838202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3309246" y="2692528"/>
            <a:ext cx="0" cy="214464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6F1DC-B57B-01B4-8F6E-E711EBBAB9AD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*Площадь указана без учета городов Республиканского значения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8EC041E-B0C1-7ADB-FE22-3D5E1D43D3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0557" y="1254632"/>
            <a:ext cx="999167" cy="620855"/>
          </a:xfrm>
          <a:prstGeom prst="rect">
            <a:avLst/>
          </a:prstGeom>
        </p:spPr>
      </p:pic>
      <p:sp>
        <p:nvSpPr>
          <p:cNvPr id="49" name="Shape 776">
            <a:extLst>
              <a:ext uri="{FF2B5EF4-FFF2-40B4-BE49-F238E27FC236}">
                <a16:creationId xmlns:a16="http://schemas.microsoft.com/office/drawing/2014/main" id="{3F21A537-24C5-D157-6C8C-DBDAF193413F}"/>
              </a:ext>
            </a:extLst>
          </p:cNvPr>
          <p:cNvSpPr>
            <a:spLocks noChangeAspect="1"/>
          </p:cNvSpPr>
          <p:nvPr/>
        </p:nvSpPr>
        <p:spPr>
          <a:xfrm>
            <a:off x="3309246" y="1363581"/>
            <a:ext cx="231268" cy="17626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103883" tIns="103883" rIns="103883" bIns="103883" anchor="ctr" anchorCtr="0">
            <a:noAutofit/>
          </a:bodyPr>
          <a:lstStyle/>
          <a:p>
            <a:endParaRPr sz="240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136754" y="1186004"/>
            <a:ext cx="5847431" cy="365095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Область Ұлытау</a:t>
            </a:r>
            <a:r>
              <a:rPr lang="ru-RU" sz="1400" b="1" dirty="0">
                <a:latin typeface="Century Gothic" panose="020B0502020202020204" pitchFamily="34" charset="0"/>
              </a:rPr>
              <a:t>— </a:t>
            </a:r>
            <a:r>
              <a:rPr lang="ru-RU" sz="1400" dirty="0">
                <a:latin typeface="Century Gothic" panose="020B0502020202020204" pitchFamily="34" charset="0"/>
              </a:rPr>
              <a:t>область в центральной части Казахстана.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Административный центр</a:t>
            </a:r>
            <a:r>
              <a:rPr lang="ru-RU" sz="1400" b="1" dirty="0">
                <a:latin typeface="Century Gothic" panose="020B0502020202020204" pitchFamily="34" charset="0"/>
              </a:rPr>
              <a:t>: город Жезказган.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Область Ұлытау—регион с мощным промышленным потенциалом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ru-RU" sz="1400" dirty="0">
                <a:latin typeface="Century Gothic" panose="020B0502020202020204" pitchFamily="34" charset="0"/>
              </a:rPr>
              <a:t>важнейшей отраслью которого является металлургический комплекс с удельным весом более </a:t>
            </a:r>
            <a:r>
              <a:rPr lang="ru-RU" sz="1400" b="1" dirty="0">
                <a:latin typeface="Century Gothic" panose="020B0502020202020204" pitchFamily="34" charset="0"/>
              </a:rPr>
              <a:t>90 %.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Промышленный потенциал области определяют крупные, средние и малые предприятия обрабатывающего и добывающего секторов экономики.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Основная доля сосредоточена в производстве цветных и редкоземельных металлов. </a:t>
            </a:r>
            <a:endParaRPr lang="en-US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В области расположен крупнейший производитель меди в Казахстане с полным циклом производства: от добычи руды до производства готовой продукции, где занята треть жителей региона. 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8A514668-D129-462E-846D-62391293E1F8}"/>
              </a:ext>
            </a:extLst>
          </p:cNvPr>
          <p:cNvSpPr txBox="1">
            <a:spLocks/>
          </p:cNvSpPr>
          <p:nvPr/>
        </p:nvSpPr>
        <p:spPr>
          <a:xfrm>
            <a:off x="445314" y="4836959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221 622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1,1 % </a:t>
            </a:r>
            <a:r>
              <a:rPr lang="ru-RU" sz="1400" dirty="0">
                <a:latin typeface="Century Gothic" panose="020B0502020202020204" pitchFamily="34" charset="0"/>
              </a:rPr>
              <a:t>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20-е</a:t>
            </a:r>
            <a:r>
              <a:rPr lang="ru-RU" sz="1400" dirty="0">
                <a:latin typeface="Century Gothic" panose="020B0502020202020204" pitchFamily="34" charset="0"/>
              </a:rPr>
              <a:t>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188 936,61 км²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6,93 %, 5-е </a:t>
            </a:r>
            <a:r>
              <a:rPr lang="ru-RU" sz="1400" dirty="0">
                <a:latin typeface="Century Gothic" panose="020B0502020202020204" pitchFamily="34" charset="0"/>
              </a:rPr>
              <a:t>место*);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-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18 303 ед.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0,9%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20-е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-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29 370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0,7%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</a:t>
            </a:r>
            <a:r>
              <a:rPr lang="ru-RU" sz="1400" b="1" dirty="0">
                <a:latin typeface="Century Gothic" panose="020B0502020202020204" pitchFamily="34" charset="0"/>
              </a:rPr>
              <a:t>3</a:t>
            </a:r>
            <a:r>
              <a:rPr lang="en-US" sz="1400" b="1" dirty="0">
                <a:latin typeface="Century Gothic" panose="020B0502020202020204" pitchFamily="34" charset="0"/>
              </a:rPr>
              <a:t>0,8%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МСП-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28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0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3%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6,7%</a:t>
            </a:r>
            <a:r>
              <a:rPr lang="ru-RU" sz="1400" dirty="0"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13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94251" y="28153"/>
            <a:ext cx="7918938" cy="58830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Статистика вклада области Ұлытау в экономику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90" y="584676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3 мес. 2024г.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748" y="588238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3 мес. 2024г.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189" y="534760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6 мес. 2024г.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56" y="5145137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26,0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ВРП области Ұлытау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430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9,8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ВДС МСБ области Ұлытау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29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</a:t>
            </a:r>
            <a:r>
              <a:rPr lang="ru-KZ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рд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 (доля ВДС МСП в ВРП региона составила </a:t>
            </a:r>
            <a:r>
              <a:rPr lang="ru-RU" sz="1100" b="1" i="1" dirty="0">
                <a:latin typeface="Century Gothic" panose="020B0502020202020204" pitchFamily="34" charset="0"/>
              </a:rPr>
              <a:t>6,7%</a:t>
            </a:r>
            <a:r>
              <a:rPr lang="ru-RU" sz="11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0446" y="5145137"/>
            <a:ext cx="5770309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Налоги и платежи в государственный бюджет за полгода 2024 года в Казахстане составили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9,6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Налоги и платежи области Ұлытау составили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140,0 млрд </a:t>
            </a:r>
            <a:r>
              <a:rPr lang="ru-RU" sz="1100" b="1" i="1" dirty="0" err="1">
                <a:latin typeface="Century Gothic" panose="020B0502020202020204" pitchFamily="34" charset="0"/>
              </a:rPr>
              <a:t>тг</a:t>
            </a:r>
            <a:r>
              <a:rPr lang="ru-RU" sz="1100" b="1" i="1" dirty="0">
                <a:latin typeface="Century Gothic" panose="020B0502020202020204" pitchFamily="34" charset="0"/>
              </a:rPr>
              <a:t>.</a:t>
            </a:r>
            <a:r>
              <a:rPr lang="ru-RU" sz="1100" i="1" dirty="0">
                <a:latin typeface="Century Gothic" panose="020B0502020202020204" pitchFamily="34" charset="0"/>
              </a:rPr>
              <a:t> (</a:t>
            </a:r>
            <a:r>
              <a:rPr lang="ru-RU" sz="1100" b="1" i="1" dirty="0">
                <a:latin typeface="Century Gothic" panose="020B0502020202020204" pitchFamily="34" charset="0"/>
              </a:rPr>
              <a:t>1,5%</a:t>
            </a:r>
            <a:r>
              <a:rPr lang="ru-RU" sz="1100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92025" y="28153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004F11-AAF9-9E9E-EBC2-9EA295E01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17387"/>
              </p:ext>
            </p:extLst>
          </p:nvPr>
        </p:nvGraphicFramePr>
        <p:xfrm>
          <a:off x="209012" y="1046341"/>
          <a:ext cx="4330691" cy="40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33EAA-ED94-61D9-E773-6A1D23B4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562237"/>
              </p:ext>
            </p:extLst>
          </p:nvPr>
        </p:nvGraphicFramePr>
        <p:xfrm>
          <a:off x="4703949" y="1046341"/>
          <a:ext cx="3485545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34D39E4-ECD0-6DA6-6989-9972F17E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912700"/>
              </p:ext>
            </p:extLst>
          </p:nvPr>
        </p:nvGraphicFramePr>
        <p:xfrm>
          <a:off x="8353741" y="1046341"/>
          <a:ext cx="3816929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B84D1-D8FE-E50E-617D-91DD45FF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985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2222" y="74910"/>
            <a:ext cx="7918938" cy="58830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Статистика занятости населения области Ұлытау</a:t>
            </a:r>
            <a:br>
              <a:rPr lang="ru-RU" sz="1600" b="1" dirty="0">
                <a:latin typeface="Century Gothic" panose="020B0502020202020204" pitchFamily="34" charset="0"/>
              </a:rPr>
            </a:b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098" y="536629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2192" y="545737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Уровень занятости, чел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11463" y="549706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4918" y="3653993"/>
            <a:ext cx="264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занятого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0712" y="3624836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самозанятого населения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73657" y="3565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768" y="664255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1639F7-B989-3DBF-3BA5-2EF6E830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4</a:t>
            </a:fld>
            <a:endParaRPr lang="ru-KZ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755F0D3-2589-CD75-8E97-75E847A4F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04637"/>
              </p:ext>
            </p:extLst>
          </p:nvPr>
        </p:nvGraphicFramePr>
        <p:xfrm>
          <a:off x="292596" y="837554"/>
          <a:ext cx="3889336" cy="273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9FC6DFA-CD2D-669A-B2F2-289B5520C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733087"/>
              </p:ext>
            </p:extLst>
          </p:nvPr>
        </p:nvGraphicFramePr>
        <p:xfrm>
          <a:off x="4002683" y="837553"/>
          <a:ext cx="4175067" cy="2733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07A7B34-093C-6CF0-A4AA-3BE6AC2F2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069166"/>
              </p:ext>
            </p:extLst>
          </p:nvPr>
        </p:nvGraphicFramePr>
        <p:xfrm>
          <a:off x="7998500" y="996949"/>
          <a:ext cx="3923301" cy="257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0D778F4B-DF17-CF8B-6805-695673E87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558073"/>
              </p:ext>
            </p:extLst>
          </p:nvPr>
        </p:nvGraphicFramePr>
        <p:xfrm>
          <a:off x="982305" y="39247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E1ECE0B5-3A79-CB26-A8BE-0A195B505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711313"/>
              </p:ext>
            </p:extLst>
          </p:nvPr>
        </p:nvGraphicFramePr>
        <p:xfrm>
          <a:off x="6425456" y="38806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075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6484BC-789A-4A8F-99EF-7735549D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72" y="0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DA7D92-FE25-4C4B-BE83-1F044CBD92C4}"/>
              </a:ext>
            </a:extLst>
          </p:cNvPr>
          <p:cNvSpPr/>
          <p:nvPr/>
        </p:nvSpPr>
        <p:spPr>
          <a:xfrm>
            <a:off x="7578714" y="2438380"/>
            <a:ext cx="4013032" cy="198149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</a:t>
            </a:r>
            <a:r>
              <a:rPr lang="ru-RU" altLang="ru-RU" sz="1400" b="1" noProof="0" dirty="0">
                <a:solidFill>
                  <a:prstClr val="black"/>
                </a:solidFill>
                <a:latin typeface="Century Gothic"/>
                <a:cs typeface="Arial"/>
              </a:rPr>
              <a:t> области Ұлытау</a:t>
            </a:r>
          </a:p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35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6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5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Сельское хозяйство–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21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6%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3,9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тыс. ед.</a:t>
            </a:r>
            <a:endParaRPr lang="ru-KZ" sz="1200" b="1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услуг–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1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4,</a:t>
            </a:r>
            <a:r>
              <a:rPr lang="ru-KZ" sz="1200" b="1" dirty="0">
                <a:solidFill>
                  <a:prstClr val="black"/>
                </a:solidFill>
                <a:latin typeface="Century Gothic"/>
                <a:cs typeface="Arial"/>
              </a:rPr>
              <a:t>9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2,7 тыс. ед.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7B0F-BE93-42AA-8029-ED447DCF75D6}"/>
              </a:ext>
            </a:extLst>
          </p:cNvPr>
          <p:cNvSpPr txBox="1"/>
          <p:nvPr/>
        </p:nvSpPr>
        <p:spPr>
          <a:xfrm>
            <a:off x="7667862" y="1237795"/>
            <a:ext cx="361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18 303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МСБ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76DD59-CB09-2992-5AF1-DE03C5C7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110047" y="192817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764CA2-50A5-2771-A1E5-2A6D252DB87D}"/>
              </a:ext>
            </a:extLst>
          </p:cNvPr>
          <p:cNvSpPr txBox="1"/>
          <p:nvPr/>
        </p:nvSpPr>
        <p:spPr>
          <a:xfrm>
            <a:off x="228325" y="6438887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9AC6CDA-58B0-10B1-28A2-B2D53CC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5</a:t>
            </a:fld>
            <a:endParaRPr lang="ru-KZ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281B653-531E-2FC9-0AF5-FF719967C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56634"/>
              </p:ext>
            </p:extLst>
          </p:nvPr>
        </p:nvGraphicFramePr>
        <p:xfrm>
          <a:off x="171687" y="887534"/>
          <a:ext cx="7496175" cy="518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91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290" y="160917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9" y="1500433"/>
            <a:ext cx="556506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5" y="2976893"/>
            <a:ext cx="556506" cy="484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9" y="5106891"/>
            <a:ext cx="519006" cy="501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4" y="4357108"/>
            <a:ext cx="564031" cy="566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" y="2212927"/>
            <a:ext cx="651485" cy="589082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8262800" y="1887182"/>
            <a:ext cx="668138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6174463" y="2619971"/>
            <a:ext cx="271494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5486400" y="3277528"/>
            <a:ext cx="344472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4436198" y="4044333"/>
            <a:ext cx="4487176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4200808" y="4789976"/>
            <a:ext cx="469632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4200808" y="5486552"/>
            <a:ext cx="469632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228995" y="865380"/>
            <a:ext cx="1891121" cy="52308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Кол-во </a:t>
            </a:r>
            <a:r>
              <a:rPr lang="kk-KZ" sz="1200" b="1" dirty="0">
                <a:latin typeface="Century Gothic" panose="020B0502020202020204" pitchFamily="34" charset="0"/>
              </a:rPr>
              <a:t>проектов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00879" y="865380"/>
            <a:ext cx="1891121" cy="5230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Сумма </a:t>
            </a:r>
            <a:r>
              <a:rPr lang="kk-KZ" sz="1200" b="1" dirty="0">
                <a:latin typeface="Century Gothic" panose="020B0502020202020204" pitchFamily="34" charset="0"/>
              </a:rPr>
              <a:t>кредитов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10300879" y="853583"/>
            <a:ext cx="0" cy="552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564221" y="6086743"/>
            <a:ext cx="8736658" cy="5313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Результаты по всем финансовым программам по области Ұлытау: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проектов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43,3 млрд </a:t>
            </a:r>
            <a:r>
              <a:rPr lang="ru-RU" sz="1400" b="1" dirty="0">
                <a:latin typeface="Century Gothic" panose="020B0502020202020204" pitchFamily="34" charset="0"/>
              </a:rPr>
              <a:t>тенге</a:t>
            </a:r>
          </a:p>
        </p:txBody>
      </p:sp>
      <p:pic>
        <p:nvPicPr>
          <p:cNvPr id="1026" name="Picture 2" descr="Производств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6" y="3563513"/>
            <a:ext cx="556506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427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24248" y="5317275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85220" y="2450694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69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333549" y="384176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121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30050" y="3090201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360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46357" y="458499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142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24975" y="1727875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717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45869" y="5342143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516922" y="2450694"/>
            <a:ext cx="16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936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,5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(млн </a:t>
            </a:r>
            <a:r>
              <a:rPr lang="ru-RU" sz="1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)</a:t>
            </a:r>
            <a:endParaRPr lang="en-US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50810" y="3841767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745869" y="3126347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621217" y="1737042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11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745869" y="4584997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A921B4-DD8C-6CCD-66FE-CDAE433E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6</a:t>
            </a:fld>
            <a:endParaRPr lang="ru-KZ"/>
          </a:p>
        </p:txBody>
      </p:sp>
      <p:sp>
        <p:nvSpPr>
          <p:cNvPr id="4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8526102" y="6466060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01.07.2024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83DBB6F-2299-0DB0-24C1-D5465CE8A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00218"/>
              </p:ext>
            </p:extLst>
          </p:nvPr>
        </p:nvGraphicFramePr>
        <p:xfrm>
          <a:off x="771333" y="1332727"/>
          <a:ext cx="6565375" cy="461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03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25516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Экспорт области Ұлытау за 5 мес. 2024г.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7361275" y="6356351"/>
            <a:ext cx="2359231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Каменный уголь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2 995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7927127" y="2064709"/>
            <a:ext cx="1892052" cy="417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Руды и концентраты медные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2 449 т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1787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324023" y="2377959"/>
            <a:ext cx="1002461" cy="100717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9296739" y="5321481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Золото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2 976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1 517 558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0" y="6509644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5075891" y="6518984"/>
            <a:ext cx="2021598" cy="2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Руды и концентраты свинцовые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16 363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6201" y="5871288"/>
            <a:ext cx="3161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Руды и концентраты цинковые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44 191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648" y="4013775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Серебро на </a:t>
            </a:r>
            <a:r>
              <a:rPr lang="ru-RU" sz="800" b="1" dirty="0">
                <a:latin typeface="Century Gothic" panose="020B0502020202020204" pitchFamily="34" charset="0"/>
              </a:rPr>
              <a:t>76 511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H="1">
            <a:off x="6096000" y="4616899"/>
            <a:ext cx="3456" cy="118637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75BE93-EEF5-EC0E-D126-B8F07690DE69}"/>
              </a:ext>
            </a:extLst>
          </p:cNvPr>
          <p:cNvSpPr/>
          <p:nvPr/>
        </p:nvSpPr>
        <p:spPr>
          <a:xfrm>
            <a:off x="2896881" y="2064709"/>
            <a:ext cx="1930709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Мука пшеничная или пшенично-ржаная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118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5BE391A-4963-CF3B-C633-7DD3718DB795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9495666" y="3298873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Соли </a:t>
            </a:r>
            <a:r>
              <a:rPr lang="ru-RU" sz="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оксометаллических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или </a:t>
            </a:r>
            <a:r>
              <a:rPr lang="ru-RU" sz="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пероксометаллических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кислот </a:t>
            </a:r>
          </a:p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2 503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5217310" y="1923587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Отходы и лом драгоценных металлов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585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Порошок ">
            <a:extLst>
              <a:ext uri="{FF2B5EF4-FFF2-40B4-BE49-F238E27FC236}">
                <a16:creationId xmlns:a16="http://schemas.microsoft.com/office/drawing/2014/main" id="{58610F2B-2EB4-7792-D2E6-192A79448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64" y="1325981"/>
            <a:ext cx="756227" cy="7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4BBD48-6F05-7599-BD0D-392D78D92BFF}"/>
              </a:ext>
            </a:extLst>
          </p:cNvPr>
          <p:cNvSpPr/>
          <p:nvPr/>
        </p:nvSpPr>
        <p:spPr>
          <a:xfrm>
            <a:off x="1136308" y="2583607"/>
            <a:ext cx="1888744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Медь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1 365 984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Серебро ">
            <a:extLst>
              <a:ext uri="{FF2B5EF4-FFF2-40B4-BE49-F238E27FC236}">
                <a16:creationId xmlns:a16="http://schemas.microsoft.com/office/drawing/2014/main" id="{68B39BAD-34F7-EF93-9916-6AC1542E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73" y="3181636"/>
            <a:ext cx="888324" cy="8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молоток, инструмен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E9158E-FC3A-9865-095A-C929ECD799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48" y="1813348"/>
            <a:ext cx="756228" cy="756228"/>
          </a:xfrm>
          <a:prstGeom prst="rect">
            <a:avLst/>
          </a:prstGeom>
        </p:spPr>
      </p:pic>
      <p:pic>
        <p:nvPicPr>
          <p:cNvPr id="14" name="Picture 4" descr="Руда ">
            <a:extLst>
              <a:ext uri="{FF2B5EF4-FFF2-40B4-BE49-F238E27FC236}">
                <a16:creationId xmlns:a16="http://schemas.microsoft.com/office/drawing/2014/main" id="{8FADC09C-9C8D-BFC1-444B-6AFE0A0D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93" y="1488600"/>
            <a:ext cx="685976" cy="6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Драгоценные металлы ">
            <a:extLst>
              <a:ext uri="{FF2B5EF4-FFF2-40B4-BE49-F238E27FC236}">
                <a16:creationId xmlns:a16="http://schemas.microsoft.com/office/drawing/2014/main" id="{46326B70-A213-B494-AE2F-DA92F5CF9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99" y="1211782"/>
            <a:ext cx="803764" cy="8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Натрий ">
            <a:extLst>
              <a:ext uri="{FF2B5EF4-FFF2-40B4-BE49-F238E27FC236}">
                <a16:creationId xmlns:a16="http://schemas.microsoft.com/office/drawing/2014/main" id="{2C8284F1-A606-04D9-8429-E68C367F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98" y="2586758"/>
            <a:ext cx="635577" cy="6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Слиток золота ">
            <a:extLst>
              <a:ext uri="{FF2B5EF4-FFF2-40B4-BE49-F238E27FC236}">
                <a16:creationId xmlns:a16="http://schemas.microsoft.com/office/drawing/2014/main" id="{D0EDB18F-EC80-08BC-EB51-3C348275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17" y="4616899"/>
            <a:ext cx="790061" cy="7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Уголь ">
            <a:extLst>
              <a:ext uri="{FF2B5EF4-FFF2-40B4-BE49-F238E27FC236}">
                <a16:creationId xmlns:a16="http://schemas.microsoft.com/office/drawing/2014/main" id="{9ACCDBF8-0BB3-F618-B553-22D27786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23" y="5703453"/>
            <a:ext cx="766558" cy="7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Свинец ">
            <a:extLst>
              <a:ext uri="{FF2B5EF4-FFF2-40B4-BE49-F238E27FC236}">
                <a16:creationId xmlns:a16="http://schemas.microsoft.com/office/drawing/2014/main" id="{064276A8-3E60-3EE0-1FCD-E9D21DF2B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15" y="5902744"/>
            <a:ext cx="599345" cy="5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Цинк ">
            <a:extLst>
              <a:ext uri="{FF2B5EF4-FFF2-40B4-BE49-F238E27FC236}">
                <a16:creationId xmlns:a16="http://schemas.microsoft.com/office/drawing/2014/main" id="{15ACFFA8-B2B1-0724-E8F9-FE94CB59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53" y="5131618"/>
            <a:ext cx="763103" cy="7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2157" y="3314339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15894"/>
            <a:ext cx="9582391" cy="559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>
                <a:latin typeface="Century Gothic" panose="020B0502020202020204" pitchFamily="34" charset="0"/>
              </a:rPr>
              <a:t>Импорт</a:t>
            </a:r>
            <a:r>
              <a:rPr lang="ru-RU" sz="2400" b="1" dirty="0">
                <a:latin typeface="Century Gothic" panose="020B0502020202020204" pitchFamily="34" charset="0"/>
              </a:rPr>
              <a:t> области Ұлытау за 5 мес. 2024г.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47597" y="606904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55 559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0B7800-DE4E-EBBA-0CCE-1AA49FABE482}"/>
              </a:ext>
            </a:extLst>
          </p:cNvPr>
          <p:cNvSpPr/>
          <p:nvPr/>
        </p:nvSpPr>
        <p:spPr>
          <a:xfrm>
            <a:off x="1417449" y="5973994"/>
            <a:ext cx="2458037" cy="30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Цепи из черных металлов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1 041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BE28D0-A569-2E34-E2E6-B1DB989E75BB}"/>
              </a:ext>
            </a:extLst>
          </p:cNvPr>
          <p:cNvSpPr/>
          <p:nvPr/>
        </p:nvSpPr>
        <p:spPr>
          <a:xfrm>
            <a:off x="291857" y="2588243"/>
            <a:ext cx="2858577" cy="248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Машины для перемещения, планировки и обработки грунта, полезных ископаемых или руд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7 230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A08D734-AE2D-2FC6-1D10-E33D1CC59AC1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D554E0-E1FF-EA48-7FB8-814C17632345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36A6C5F-9983-83B0-3816-9B538625EB0E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5E82FE-2CD4-9AC0-F6E4-0533FADC39C1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680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80EAF89-14E0-8DA6-1C48-153472358D35}"/>
              </a:ext>
            </a:extLst>
          </p:cNvPr>
          <p:cNvCxnSpPr>
            <a:cxnSpLocks/>
          </p:cNvCxnSpPr>
          <p:nvPr/>
        </p:nvCxnSpPr>
        <p:spPr>
          <a:xfrm flipH="1" flipV="1">
            <a:off x="4318503" y="2292999"/>
            <a:ext cx="1007981" cy="109213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78CC158-6426-8136-086F-5C011C5229B1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F702F64-F3AB-9FFA-F767-C9BF6B05E890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0FC06B6-1439-9B69-555A-5BF8BBE650E7}"/>
              </a:ext>
            </a:extLst>
          </p:cNvPr>
          <p:cNvSpPr/>
          <p:nvPr/>
        </p:nvSpPr>
        <p:spPr>
          <a:xfrm>
            <a:off x="9499559" y="5242448"/>
            <a:ext cx="2226668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Сульфаты; квасцы; </a:t>
            </a:r>
            <a:r>
              <a:rPr lang="ru-RU" sz="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пероксосульфаты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на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2 425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7483804" y="2082250"/>
            <a:ext cx="2600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Готовые связующие вещества для производства литейных форм на </a:t>
            </a:r>
            <a:r>
              <a:rPr lang="ru-RU" sz="800" b="1" dirty="0">
                <a:latin typeface="Century Gothic" panose="020B0502020202020204" pitchFamily="34" charset="0"/>
              </a:rPr>
              <a:t>2 903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4A0F843-D076-77C3-540B-41250CFE91A2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84F62A6-E46E-9D4C-797F-C65EBC90C161}"/>
              </a:ext>
            </a:extLst>
          </p:cNvPr>
          <p:cNvCxnSpPr>
            <a:cxnSpLocks/>
          </p:cNvCxnSpPr>
          <p:nvPr/>
        </p:nvCxnSpPr>
        <p:spPr>
          <a:xfrm flipH="1">
            <a:off x="6095513" y="4625933"/>
            <a:ext cx="22272" cy="127721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EE30320-7327-ABFC-9BE9-3CDB15BF77F0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03776AB-522A-57FA-DA9C-AA7CD8EDA586}"/>
              </a:ext>
            </a:extLst>
          </p:cNvPr>
          <p:cNvSpPr/>
          <p:nvPr/>
        </p:nvSpPr>
        <p:spPr>
          <a:xfrm>
            <a:off x="7457956" y="6453836"/>
            <a:ext cx="2113893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Насосы жидкостные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2 181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2731293" y="1863158"/>
            <a:ext cx="2219499" cy="445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Грузовые автомобили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2 992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AC5EFA-D734-F044-2C31-DB5F4269A89F}"/>
              </a:ext>
            </a:extLst>
          </p:cNvPr>
          <p:cNvSpPr/>
          <p:nvPr/>
        </p:nvSpPr>
        <p:spPr>
          <a:xfrm>
            <a:off x="839586" y="3957735"/>
            <a:ext cx="1947161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Шины и покрышки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1 010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615" y="6472464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4884650" y="6098096"/>
            <a:ext cx="2511642" cy="111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Бульдозеры и экскаваторы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2 146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645595" y="3119572"/>
            <a:ext cx="1934596" cy="51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Соединения </a:t>
            </a:r>
            <a:r>
              <a:rPr lang="ru-RU" sz="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сероорганические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2 781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03F8BD-8516-27B2-6C3B-DDF032C3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685" y="6495548"/>
            <a:ext cx="2743200" cy="365125"/>
          </a:xfrm>
        </p:spPr>
        <p:txBody>
          <a:bodyPr/>
          <a:lstStyle/>
          <a:p>
            <a:fld id="{51F8393B-94B8-4B73-9E0E-B5A22F074115}" type="slidenum">
              <a:rPr lang="ru-KZ" smtClean="0"/>
              <a:t>8</a:t>
            </a:fld>
            <a:endParaRPr lang="ru-KZ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4936404" y="1967999"/>
            <a:ext cx="260045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Оборудования для сортировки и обработки минеральных ископаемых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2 917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2" descr="грузовик ">
            <a:extLst>
              <a:ext uri="{FF2B5EF4-FFF2-40B4-BE49-F238E27FC236}">
                <a16:creationId xmlns:a16="http://schemas.microsoft.com/office/drawing/2014/main" id="{716FD8F2-B367-6337-1C46-07BD1883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63" y="1227284"/>
            <a:ext cx="808442" cy="8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ортировка ">
            <a:extLst>
              <a:ext uri="{FF2B5EF4-FFF2-40B4-BE49-F238E27FC236}">
                <a16:creationId xmlns:a16="http://schemas.microsoft.com/office/drawing/2014/main" id="{F90A8EDC-66D8-E5DE-2A1A-CCEE3102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21" y="1302352"/>
            <a:ext cx="649902" cy="64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Литейный завод ">
            <a:extLst>
              <a:ext uri="{FF2B5EF4-FFF2-40B4-BE49-F238E27FC236}">
                <a16:creationId xmlns:a16="http://schemas.microsoft.com/office/drawing/2014/main" id="{6706FCEE-42BC-87B5-42A4-D56737D8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35" y="1442296"/>
            <a:ext cx="649904" cy="6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ера ">
            <a:extLst>
              <a:ext uri="{FF2B5EF4-FFF2-40B4-BE49-F238E27FC236}">
                <a16:creationId xmlns:a16="http://schemas.microsoft.com/office/drawing/2014/main" id="{E554A7BF-C589-E674-BECD-87E11847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471" y="2640209"/>
            <a:ext cx="583955" cy="5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Насос ">
            <a:extLst>
              <a:ext uri="{FF2B5EF4-FFF2-40B4-BE49-F238E27FC236}">
                <a16:creationId xmlns:a16="http://schemas.microsoft.com/office/drawing/2014/main" id="{9AB196A3-AEC1-4086-3A12-D7FB29F9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05" y="5759491"/>
            <a:ext cx="763693" cy="7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ульфат ">
            <a:extLst>
              <a:ext uri="{FF2B5EF4-FFF2-40B4-BE49-F238E27FC236}">
                <a16:creationId xmlns:a16="http://schemas.microsoft.com/office/drawing/2014/main" id="{83A10D8F-6D8C-DF10-00E0-3DD81820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442" y="4501716"/>
            <a:ext cx="719876" cy="7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Бульдозер ">
            <a:extLst>
              <a:ext uri="{FF2B5EF4-FFF2-40B4-BE49-F238E27FC236}">
                <a16:creationId xmlns:a16="http://schemas.microsoft.com/office/drawing/2014/main" id="{9318310C-5657-4AFC-5321-EEF7F015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43" y="5806509"/>
            <a:ext cx="820753" cy="8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Цепь ">
            <a:extLst>
              <a:ext uri="{FF2B5EF4-FFF2-40B4-BE49-F238E27FC236}">
                <a16:creationId xmlns:a16="http://schemas.microsoft.com/office/drawing/2014/main" id="{429AAA52-44F2-1D80-B0BF-E0DEE1527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15" y="5341001"/>
            <a:ext cx="687882" cy="6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Шины ">
            <a:extLst>
              <a:ext uri="{FF2B5EF4-FFF2-40B4-BE49-F238E27FC236}">
                <a16:creationId xmlns:a16="http://schemas.microsoft.com/office/drawing/2014/main" id="{11C9C8DD-CA7E-FBD0-34F4-05423179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49" y="3310007"/>
            <a:ext cx="763775" cy="7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ультиватор ">
            <a:extLst>
              <a:ext uri="{FF2B5EF4-FFF2-40B4-BE49-F238E27FC236}">
                <a16:creationId xmlns:a16="http://schemas.microsoft.com/office/drawing/2014/main" id="{3E1C216C-AFC3-8AB1-3B0F-57D408D5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08" y="1754050"/>
            <a:ext cx="743929" cy="7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13" y="35608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82441" y="117695"/>
            <a:ext cx="1398397" cy="44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7758" y="823865"/>
            <a:ext cx="6042712" cy="229088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Конкурентные преимущества: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Наличие богатых запасов меди и редких металлов;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Развитый производственный потенциал (наличие системообразующих предприятий);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Наличие потенциала для развития логистического центра Казахстана, связующим север и юг, запад и восток, с учетом развития инфраструктуры и строительства дорог;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4) Наличие площадей сельхозугодий, благоприятные почвенные условия;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5) Туристский потенциал.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7758" y="3181152"/>
            <a:ext cx="6042712" cy="3183395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Возможности: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Расширение минерально-сырьевой базы, открытие новых месторождений, проведение геологоразведочных работ на 10 месторождениях;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2) Развитие индустриально-инновационного потенциала региона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3) Строительство индустриальной зоны;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4) Создание социально-предпринимательской корпорации;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5) Увеличение объема обрабатывающей промышленности за счет реализации проектов в сфере переработки сельхозпродукции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6) Строительство 48 социальных объектов.</a:t>
            </a: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197340" y="3535864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256567" y="990166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7096568" y="3510789"/>
            <a:ext cx="480028" cy="480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7074997" y="990166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7635675" y="823865"/>
            <a:ext cx="4376216" cy="229088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Слабые стороны: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</a:t>
            </a:r>
            <a:r>
              <a:rPr lang="ru-KZ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Слабая диверсификация экономики области;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Зависимость от крупных предприятий;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Высокая степень онкологических заболеваний;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4) Наличие аварийного и ветхого жилья (г. Жезказган – 26, г. Сатпаев - 20)</a:t>
            </a:r>
            <a:r>
              <a:rPr lang="en-US" sz="1100" dirty="0">
                <a:latin typeface="Century Gothic" panose="020B0502020202020204" pitchFamily="34" charset="0"/>
              </a:rPr>
              <a:t>.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35675" y="3181152"/>
            <a:ext cx="4393532" cy="318339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Снижение привлекательности региона для населения: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1) Экологическое состояние;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) Обеспечение жильем (в очереди 6044 человек);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ru-KZ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Высокая изношенность ЖКХ-инфраструктуры (в среднем– 70%);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4) 57% изношенных дорог.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564" y="1557321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8738" y="4110229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72135" y="1561607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93706" y="405822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279" y="6492240"/>
            <a:ext cx="84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Управление экономики области Ұлытау</a:t>
            </a:r>
            <a:endParaRPr lang="en-US" sz="800" i="1" dirty="0">
              <a:latin typeface="Century Gothic" panose="020B0502020202020204" pitchFamily="34" charset="0"/>
            </a:endParaRPr>
          </a:p>
          <a:p>
            <a:r>
              <a:rPr lang="ru-RU" sz="800" i="1" dirty="0">
                <a:latin typeface="Century Gothic" panose="020B0502020202020204" pitchFamily="34" charset="0"/>
              </a:rPr>
              <a:t>План развития</a:t>
            </a:r>
            <a:r>
              <a:rPr lang="en-US" sz="800" i="1" dirty="0">
                <a:latin typeface="Century Gothic" panose="020B0502020202020204" pitchFamily="34" charset="0"/>
              </a:rPr>
              <a:t> </a:t>
            </a:r>
            <a:r>
              <a:rPr lang="ru-RU" sz="800" i="1" dirty="0">
                <a:latin typeface="Century Gothic" panose="020B0502020202020204" pitchFamily="34" charset="0"/>
              </a:rPr>
              <a:t>области</a:t>
            </a:r>
            <a:r>
              <a:rPr lang="en-US" sz="800" i="1" dirty="0">
                <a:latin typeface="Century Gothic" panose="020B0502020202020204" pitchFamily="34" charset="0"/>
              </a:rPr>
              <a:t> </a:t>
            </a:r>
            <a:r>
              <a:rPr lang="ru-RU" sz="800" i="1" dirty="0">
                <a:latin typeface="Century Gothic" panose="020B0502020202020204" pitchFamily="34" charset="0"/>
              </a:rPr>
              <a:t>Ұлытау</a:t>
            </a:r>
            <a:r>
              <a:rPr lang="en-US" sz="800" i="1" dirty="0">
                <a:latin typeface="Century Gothic" panose="020B0502020202020204" pitchFamily="34" charset="0"/>
              </a:rPr>
              <a:t> </a:t>
            </a:r>
            <a:r>
              <a:rPr lang="ru-RU" sz="800" i="1" dirty="0">
                <a:latin typeface="Century Gothic" panose="020B0502020202020204" pitchFamily="34" charset="0"/>
              </a:rPr>
              <a:t>на 2021-2025 годы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240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1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1131</Words>
  <Application>Microsoft Office PowerPoint</Application>
  <PresentationFormat>Широкоэкранный</PresentationFormat>
  <Paragraphs>141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Calibri</vt:lpstr>
      <vt:lpstr>Century Gothic</vt:lpstr>
      <vt:lpstr>Тема Office</vt:lpstr>
      <vt:lpstr>Презентация PowerPoint</vt:lpstr>
      <vt:lpstr>Область Ұлытау</vt:lpstr>
      <vt:lpstr>Статистика вклада области Ұлытау в экономику страны</vt:lpstr>
      <vt:lpstr>Статистика занятости населения области Ұлытау 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Эльдана Канцерова</dc:creator>
  <cp:lastModifiedBy>Эльдана Канцерова</cp:lastModifiedBy>
  <cp:revision>74</cp:revision>
  <dcterms:created xsi:type="dcterms:W3CDTF">2024-08-05T04:57:43Z</dcterms:created>
  <dcterms:modified xsi:type="dcterms:W3CDTF">2024-08-08T08:43:57Z</dcterms:modified>
</cp:coreProperties>
</file>